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5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6" r:id="rId8"/>
    <p:sldMasterId id="2147483760" r:id="rId9"/>
  </p:sldMasterIdLst>
  <p:notesMasterIdLst>
    <p:notesMasterId r:id="rId34"/>
  </p:notesMasterIdLst>
  <p:handoutMasterIdLst>
    <p:handoutMasterId r:id="rId35"/>
  </p:handoutMasterIdLst>
  <p:sldIdLst>
    <p:sldId id="1263" r:id="rId10"/>
    <p:sldId id="1264" r:id="rId11"/>
    <p:sldId id="1246" r:id="rId12"/>
    <p:sldId id="1251" r:id="rId13"/>
    <p:sldId id="1258" r:id="rId14"/>
    <p:sldId id="1259" r:id="rId15"/>
    <p:sldId id="1260" r:id="rId16"/>
    <p:sldId id="1261" r:id="rId17"/>
    <p:sldId id="1262" r:id="rId18"/>
    <p:sldId id="1250" r:id="rId19"/>
    <p:sldId id="1254" r:id="rId20"/>
    <p:sldId id="1247" r:id="rId21"/>
    <p:sldId id="1255" r:id="rId22"/>
    <p:sldId id="1256" r:id="rId23"/>
    <p:sldId id="1257" r:id="rId24"/>
    <p:sldId id="1248" r:id="rId25"/>
    <p:sldId id="1253" r:id="rId26"/>
    <p:sldId id="1252" r:id="rId27"/>
    <p:sldId id="1265" r:id="rId28"/>
    <p:sldId id="1266" r:id="rId29"/>
    <p:sldId id="1267" r:id="rId30"/>
    <p:sldId id="1268" r:id="rId31"/>
    <p:sldId id="1269" r:id="rId32"/>
    <p:sldId id="1270" r:id="rId33"/>
  </p:sldIdLst>
  <p:sldSz cx="12192000" cy="6858000"/>
  <p:notesSz cx="7099300" cy="10234613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863" initials="8" lastIdx="13" clrIdx="0"/>
  <p:cmAuthor id="1" name="黄玮" initials="黄玮" lastIdx="26" clrIdx="1"/>
  <p:cmAuthor id="2" name="Daniel" initials="D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FFFF"/>
    <a:srgbClr val="E2F5FE"/>
    <a:srgbClr val="FFFFCC"/>
    <a:srgbClr val="0000CC"/>
    <a:srgbClr val="A1E5F5"/>
    <a:srgbClr val="FF6600"/>
    <a:srgbClr val="FF9900"/>
    <a:srgbClr val="F7B229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4" autoAdjust="0"/>
    <p:restoredTop sz="95701" autoAdjust="0"/>
  </p:normalViewPr>
  <p:slideViewPr>
    <p:cSldViewPr>
      <p:cViewPr varScale="1">
        <p:scale>
          <a:sx n="74" d="100"/>
          <a:sy n="74" d="100"/>
        </p:scale>
        <p:origin x="720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2700" y="-90"/>
      </p:cViewPr>
      <p:guideLst>
        <p:guide orient="horz" pos="3223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heme" Target="theme/theme1.xml"/><Relationship Id="rId21" Type="http://schemas.openxmlformats.org/officeDocument/2006/relationships/slide" Target="slides/slide12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commentAuthors" Target="commentAuthor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eaLnBrk="0" hangingPunct="0">
              <a:defRPr sz="1300"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>
                <a:ea typeface="宋体" pitchFamily="2" charset="-122"/>
              </a:defRPr>
            </a:lvl1pPr>
          </a:lstStyle>
          <a:p>
            <a:fld id="{74F8241A-AD1A-4E2F-8410-2F70FD72CD9D}" type="datetimeFigureOut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225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eaLnBrk="0" hangingPunct="0">
              <a:defRPr sz="1300">
                <a:ea typeface="宋体" pitchFamily="2" charset="-122"/>
              </a:defRPr>
            </a:lvl1pPr>
          </a:lstStyle>
          <a:p>
            <a:endParaRPr lang="en-US" altLang="zh-CN" dirty="0"/>
          </a:p>
        </p:txBody>
      </p:sp>
      <p:sp>
        <p:nvSpPr>
          <p:cNvPr id="225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>
                <a:ea typeface="宋体" pitchFamily="2" charset="-122"/>
              </a:defRPr>
            </a:lvl1pPr>
          </a:lstStyle>
          <a:p>
            <a:fld id="{C993F7D2-13F7-4D91-9976-7558483C017D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92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 eaLnBrk="0" hangingPunct="0">
              <a:defRPr sz="1300"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>
                <a:ea typeface="宋体" pitchFamily="2" charset="-122"/>
              </a:defRPr>
            </a:lvl1pPr>
          </a:lstStyle>
          <a:p>
            <a:fld id="{17A20434-9B9F-4E37-B8C3-0FCD40EC2C4C}" type="datetimeFigureOut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174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74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74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 eaLnBrk="0" hangingPunct="0">
              <a:defRPr sz="1300">
                <a:ea typeface="宋体" pitchFamily="2" charset="-122"/>
              </a:defRPr>
            </a:lvl1pPr>
          </a:lstStyle>
          <a:p>
            <a:endParaRPr lang="en-US" altLang="zh-CN" dirty="0"/>
          </a:p>
        </p:txBody>
      </p:sp>
      <p:sp>
        <p:nvSpPr>
          <p:cNvPr id="174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0" hangingPunct="0">
              <a:defRPr sz="1300">
                <a:ea typeface="宋体" pitchFamily="2" charset="-122"/>
              </a:defRPr>
            </a:lvl1pPr>
          </a:lstStyle>
          <a:p>
            <a:fld id="{8275A77C-2726-4296-97CE-6B9D7D32D6ED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50266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A77C-2726-4296-97CE-6B9D7D32D6ED}" type="slidenum">
              <a:rPr lang="zh-CN" altLang="en-US" smtClean="0"/>
              <a:pPr/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4697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A77C-2726-4296-97CE-6B9D7D32D6ED}" type="slidenum">
              <a:rPr lang="zh-CN" altLang="en-US" smtClean="0"/>
              <a:pPr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59937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A77C-2726-4296-97CE-6B9D7D32D6ED}" type="slidenum">
              <a:rPr lang="zh-CN" altLang="en-US" smtClean="0"/>
              <a:pPr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1277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7D5B4E-7C0D-4B44-965A-1FC6D4340AE8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24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804910-66EF-431F-89B9-A651A9C92A43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32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C77F-7B99-4CEA-825B-4C76649B85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64C47-7C63-4BB9-85B2-57B5A49C84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23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BE5091-764B-4898-8F8C-C40ED2F9E059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BBB8F-A5BA-42FB-A751-4622864F6D0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500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B51556-2CE8-405B-8DE4-A3E0088940C8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3F481B-4B27-42B3-8C76-7CB1A804DC7F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685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AE83AC-64EE-403A-A5B4-357E2A887443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77B7F5-F6DD-447B-81DD-34484B84BBB1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864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D4CB92C-B1FB-44F2-9C30-2F2B2673FAC9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FD4084-F79F-4B4F-B02D-308D270DAC50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879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C7156B-5942-4846-947F-BE2266BB2E34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9A7E67-90AB-4529-BF40-0A7918136723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692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75F7B9-442C-445B-B41D-CE4C5AC3E772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716AC-8DB1-4B6B-B2A8-1F782BB12C94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053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6166EDA-D198-4BF5-9814-711C8E39D284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14073F-8FBF-477D-B0DD-E3D3B48A15C3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330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C1C338-512A-4AC8-A4C6-13850E4C0A8B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78E021-0748-44C2-ABDB-FD6C336F91CC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764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658F01-1148-4009-BF66-9347161DDC46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605B11-869C-4933-BF02-F071BC3FD824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151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6CC30B-9795-4007-84FB-E582380F1201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4659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3C45DB-97C1-452B-8C38-11B4B6098284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4434D0-09C9-405B-B656-D0391A50CD52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0724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2B559A-0DB1-4B9B-B8E2-FE144E92277B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D183E4-C9B4-40E0-A821-B599B8E93504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464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F79232-F5EE-43A0-84E6-090D5FFFCA47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6C8309-F461-4AF7-8A04-215366146495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405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3AA66EF5-7A2D-4DD5-A333-CE2AE550C833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9C03BFCE-5EB1-471B-BFBD-5A28AE997BD5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695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6F3532-95EB-4AF4-A0AF-5D966E8DDAE7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0C884F-44ED-42D6-B2B5-73CDE4A8D8B2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54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1475A3-B725-4D58-8635-D9034123B907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7200FE-AA69-40BD-B60C-246318FB2DE9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2840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156696-01B8-40AA-9564-51F3ED239329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E39CB7-5953-4A0B-B558-ADB12FB0D8AD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0263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85E71E-E195-4233-AD0F-8DC41CCCB615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F89AD1-6C30-49CB-A51A-DFD37AD567B8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20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A1D004-676C-499B-A65C-92DA0FCF0AC7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CA0D69-2385-412A-A747-0F30D2A29415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1931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E9EF07D-A385-47F8-9AE9-1FFD1FB9B118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59CF13-143B-4A15-A17A-41FD29574408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2304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BDDEC0-E94D-4644-AA89-8BCE12DAFD5F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372E17-A6DB-4C20-87AB-D0B4D973633F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008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76F507-CF58-47B6-AC82-26D2C414C9DF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E34AC2-150E-463E-A6A1-9350885EE013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848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D8A9EE-40DD-4282-BABE-9C0496005B0F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428DFD-042C-49E6-8CB6-C2BFD633C62F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2931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381E99-5972-4E29-A3A2-76F75C1ACDFC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32366A-CC2D-4E8D-9F6A-5772C7F33544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57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BC647C-DE5D-4AC2-AD2E-F3E7A0C5AEEF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AFE10D-C778-484E-ABBF-32065EF04B37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315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5AC25-6556-445C-A6D9-D714D89EA016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25DFFD-6B45-4457-A0B7-C33024877FFF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2263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B55777-EAD6-490D-AB7C-3DF9F3F1ECA3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9C1045-4925-4703-87FD-5C685ACB32C8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3074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A7B07B-6E29-45AD-B16A-5C80FD59B665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979EAE-85C3-43D9-A7B7-950A6DE148B7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359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28F877-2B8D-4732-824F-202736E50174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7E109F-3F2D-4686-BF7E-F1CB1BF53D4E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292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426284-639F-43C1-9904-977F314E6179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09FFCF-CEFB-4920-8038-77797DA01550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935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71155F-5A38-43A8-B482-2D69F685F0F6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828693-0AA2-4C75-97EC-FC6FBF6E8DC7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049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CC5D26-53DF-4F88-9075-AB9D15240D1A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044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E6FFA14-0E78-4AEE-B96A-C9B274AD0A1D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1B18D5-235C-44A5-A2F9-D3ED6841337A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641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4A4769-219A-4B96-9808-CC84B09A375A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351620-D988-437B-A45A-8EF6B7B6B22D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432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909B6D-6CC5-4CDC-84F0-FAC612F08066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EBFDAB-547D-4C31-8D13-72333EEE6E7A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793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2F9F957-A4D9-4B7B-A37F-FDFC9DE7DBEE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0A1F8B-DD91-4C1B-B929-EF736D172F52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9328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1DAD68-DA65-4342-BD79-0300FDF4297A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B1E164-9CA5-4A2F-BB8B-35654A7AA33B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1833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221F19-9E2B-445F-9AA4-2F95E00E2F1D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B4CEAA-16BD-41A7-8F85-B9EABB49C566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072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7759DA-7733-4D9D-A4F4-8DEB37F289E7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F54C10-766D-45C2-B045-5532BE34A56A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2708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64D819D-A587-4576-9486-E1CEE43DF425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FE8F23-74BA-4D88-8786-0F4885E2C7C1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983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11E18B-72CA-4B61-B63E-30E6C79A2985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C92812-7466-4C9F-B136-370331A1A1E3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191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091D117-6891-410C-9FBA-A37C0D9E47D6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E2ECB-BC1B-47D8-BCB7-5A18D0C9B7CF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408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66CB0A-1F51-45EC-A437-E4B746A5F374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295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5E594F-E6F7-438E-8D0C-207B40108248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A144C6-E6C0-4658-B960-7C5294FA7203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819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3C326A-7A95-49B3-945A-E3568DBE58FC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E53A08-974F-40CD-9653-4768E4D1C51A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63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7E3657-1B00-483A-8F76-0C56740E6ED5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1B6706-98D0-4598-9804-AE1D31D62064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2200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F0EBCC-4926-45E7-9608-03EBB065C1E8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277DAE-0374-40DE-BDCB-5AC49A823826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100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13E026-2261-475F-B01C-0B8B03297D25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1D6ED1-C6FD-45E6-ABCA-24514DC27404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627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07B2B4-CBC4-43A5-AB03-38E115559D37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BFD58C-1BA2-4049-822A-1FB85709E069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427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6360A1-EE50-432E-BBD2-F1B401687789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D8AFEE-6612-47BB-927F-FB1A34C785B0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588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4A385C-1146-44BE-8ECB-C83EB3200DE7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65D904-2300-4DB9-A6D4-52F46750138F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737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17C4884-85E0-470C-B12E-196940244484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E85EEF-BA80-427B-9E2D-D16CD705DB00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387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4AD8C7-56DB-470A-BE50-5931B5259C75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5192D7-6E2A-49EC-94E3-1E4350F02B5D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447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42D00-E82A-4C3A-AA03-7586AF344906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118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B386FD-B8D6-48DC-9937-EDBD02263386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7DAC81-69FC-421B-9A03-82D5791A3586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423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1195F7-807C-4DD3-A8CB-45734AE68FAB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AA6F9C-E916-4604-9D9A-C57AA3043B33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212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53E36A-4EF3-4E93-A98E-C2ACB3B5A6FB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58AB40-04B4-418D-9E42-B1B93E44CDD5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0323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4DDDD6-ADD5-4786-9544-C672186F735A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D7640E-A7CE-49EF-9F45-33FFF55C80A2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623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FB4CDA-35D9-4A0E-B0DD-9607C510FC69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6C13CE-B63F-40ED-8F8E-87BE43D90C74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136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D245B6-FF26-4BA7-BB9A-10EA268AADA2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40DC1B-5991-4FE1-9777-D362EB5E92C9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193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3E9434-A374-455A-9E45-EB92784F5E4D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58665C-FE83-4DF9-8632-AD2740892EFF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02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D42D83-9933-45CD-A0BD-288C080DEECB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761688-9193-45FF-82D5-4D40ED4321CC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302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83CC60-031F-4ECE-8890-027003A8E8B2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120DDD-3F55-48A5-ABC1-C83A423A2341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05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DAFD95-2DC6-45EA-BCB4-C9FA8E6B494C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28B3E2-1A0D-4411-84FD-93F1ED3DF453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415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673DDE-BA09-4514-AEA7-5FE9A9EBA83E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977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3EFA2E-3EF4-446A-85B5-7387BB02E3C6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41F8A0-4515-4481-ABA5-01AEF5BE112F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252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56B2C6-E9FF-4FF0-B003-345D125D5E53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82C5CF-7C3B-491B-87E7-809FCE40F0BD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298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B3105B-F37A-4857-8CF0-084CCFF28A3B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EAE9A7-992D-46C0-BAEB-53A0A34D56AC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357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3B83DC-5756-4827-9D94-594453CA7CB3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810F6F-783E-4474-B323-999C5E144D39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228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224059-39CC-47A3-AA85-DAF423A1AF12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35417F-EDAF-4CDF-AFC7-04F54BCC9596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2787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168EC1-9C68-4863-A03F-DED44EEA2D9F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4F18CD-7B04-4072-9F62-B3A28FFB54B3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54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8D5EF06-1310-40B8-ACD6-FAECEDCE3D71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8923A3-B215-4562-AFB7-D1D4984D4E93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5609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0499CC-0E2B-4A69-888E-D2F481C50E31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5BB54B-33DA-4106-8C2A-229BB59DDBFC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75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480C81-171E-4199-929F-A8B9D8D2E1D4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8F1756-E5AC-4E41-B55E-C122CC5EA51E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2433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9A5B5D-6719-438B-8402-259510F0F21E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412AB3-CA8F-46B6-B0A5-7C8AFF18AC89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481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094DE3-E904-4CB8-9505-95FCEC58F6BA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0206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522DCD-148F-429E-A7FE-F2B733BB0384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FB4022-E047-4F82-B420-707BF824D7C8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83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897B0F-D539-453B-8791-35773D0A1BB6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308BD1-2858-4ABA-A90F-661D486DBFB2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232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BDEC43-AACF-46B9-9813-302882123680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584F11-2B12-4BB4-9E3F-CEF2C78F9AB8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762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F8527A-0C6A-4BDD-81D8-F3A872777BCD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B4E951-2FD8-46E2-8257-32BCAD4784A8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228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D63ADD-8A9D-411C-A6E4-CD9BB1CF0056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759F90-FEC9-4266-9A22-88B763E11FDC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534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590489-07FB-4A10-97AB-926EEADC74C1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01000-E556-4CE4-A0F6-D859DA5CACD5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054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FEA50C-3E02-44F6-B577-493B8E0039BC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0CA1A-B7DD-411A-BDD9-A750AF5A32B7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347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542E35-4766-4568-80ED-B0CDA9C7F02C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49965E-C244-4F0A-885A-E8CE1A822A62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242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00217A-9507-4B31-B1BB-D0481E58731D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D67936-B91D-4866-A4DE-6E1FF651F04F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688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56373F-719C-41BD-839D-FA2B7BFF05C6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D31831-20D5-4698-96FE-1EE7C5E90558}" type="slidenum">
              <a:rPr lang="zh-CN" altLang="en-US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855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8D3015-411B-47C1-8DA3-33C73ADA271E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639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C77F-7B99-4CEA-825B-4C76649B85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64C47-7C63-4BB9-85B2-57B5A49C84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62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C77F-7B99-4CEA-825B-4C76649B85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64C47-7C63-4BB9-85B2-57B5A49C84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09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C77F-7B99-4CEA-825B-4C76649B85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64C47-7C63-4BB9-85B2-57B5A49C84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60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C77F-7B99-4CEA-825B-4C76649B85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64C47-7C63-4BB9-85B2-57B5A49C84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06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C77F-7B99-4CEA-825B-4C76649B85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64C47-7C63-4BB9-85B2-57B5A49C84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3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C77F-7B99-4CEA-825B-4C76649B85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64C47-7C63-4BB9-85B2-57B5A49C84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73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C77F-7B99-4CEA-825B-4C76649B85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64C47-7C63-4BB9-85B2-57B5A49C84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13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C77F-7B99-4CEA-825B-4C76649B85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64C47-7C63-4BB9-85B2-57B5A49C84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40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C77F-7B99-4CEA-825B-4C76649B85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64C47-7C63-4BB9-85B2-57B5A49C84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41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C77F-7B99-4CEA-825B-4C76649B85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64C47-7C63-4BB9-85B2-57B5A49C84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8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image" Target="../media/image5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image" Target="../media/image2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ea typeface="宋体" pitchFamily="2" charset="-122"/>
              </a:defRPr>
            </a:lvl1pPr>
          </a:lstStyle>
          <a:p>
            <a:fld id="{3A6646B8-7C6B-40A4-9074-A73056D982B0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pitchFamily="2" charset="-122"/>
              </a:defRPr>
            </a:lvl1pPr>
          </a:lstStyle>
          <a:p>
            <a:endParaRPr lang="en-US" altLang="zh-CN" dirty="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291CDC24-6B99-4455-8166-2E1B67CCEBA1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2056" name="Picture 8" descr="1_본문_bar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27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7" name="Picture 7" descr="1_본문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304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>
                <a:ea typeface="+mn-ea"/>
              </a:defRPr>
            </a:lvl1pPr>
          </a:lstStyle>
          <a:p>
            <a:fld id="{4F233B7A-2DC9-4D9D-8EF3-EB52E90FE88A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2304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</a:defRPr>
            </a:lvl1pPr>
          </a:lstStyle>
          <a:p>
            <a:endParaRPr lang="en-US" altLang="zh-CN" dirty="0"/>
          </a:p>
        </p:txBody>
      </p:sp>
      <p:sp>
        <p:nvSpPr>
          <p:cNvPr id="2304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ea typeface="+mn-ea"/>
              </a:defRPr>
            </a:lvl1pPr>
          </a:lstStyle>
          <a:p>
            <a:fld id="{42DBADD8-E9FA-449D-A7A9-18B9C852E7E8}" type="slidenum">
              <a:rPr lang="zh-CN" altLang="en-US"/>
              <a:pPr/>
              <a:t>‹#›</a:t>
            </a:fld>
            <a:endParaRPr lang="en-US" altLang="zh-CN" dirty="0"/>
          </a:p>
        </p:txBody>
      </p:sp>
      <p:pic>
        <p:nvPicPr>
          <p:cNvPr id="230408" name="Picture 8" descr="1_본문_bar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0409" name="Picture 9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27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745" r:id="rId12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>
                <a:ea typeface="+mn-ea"/>
              </a:defRPr>
            </a:lvl1pPr>
          </a:lstStyle>
          <a:p>
            <a:fld id="{84BB26CB-4028-4724-9C83-83E58E139058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</a:defRPr>
            </a:lvl1pPr>
          </a:lstStyle>
          <a:p>
            <a:endParaRPr lang="en-US" altLang="zh-CN" dirty="0"/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ea typeface="+mn-ea"/>
              </a:defRPr>
            </a:lvl1pPr>
          </a:lstStyle>
          <a:p>
            <a:fld id="{7D7E6376-42EE-4CBD-80D2-EBF5C62EE1A3}" type="slidenum">
              <a:rPr lang="zh-CN" altLang="en-US"/>
              <a:pPr/>
              <a:t>‹#›</a:t>
            </a:fld>
            <a:endParaRPr lang="en-US" altLang="zh-CN" dirty="0"/>
          </a:p>
        </p:txBody>
      </p:sp>
      <p:pic>
        <p:nvPicPr>
          <p:cNvPr id="34823" name="Picture 7" descr="1_본문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9" name="Picture 9" descr="C:\Documents and Settings\zwj\桌面\标志和精图企业＝组合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6169026"/>
            <a:ext cx="22352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Picture 15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0" y="0"/>
            <a:ext cx="1727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>
                <a:ea typeface="+mn-ea"/>
              </a:defRPr>
            </a:lvl1pPr>
          </a:lstStyle>
          <a:p>
            <a:fld id="{61BB8BF0-7245-4C2B-81B3-01B45C9C39A2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</a:defRPr>
            </a:lvl1pPr>
          </a:lstStyle>
          <a:p>
            <a:endParaRPr lang="en-US" altLang="zh-CN" dirty="0"/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ea typeface="+mn-ea"/>
              </a:defRPr>
            </a:lvl1pPr>
          </a:lstStyle>
          <a:p>
            <a:fld id="{F5D51997-0B78-4797-83CC-A3C8BC27DB40}" type="slidenum">
              <a:rPr lang="zh-CN" altLang="en-US"/>
              <a:pPr/>
              <a:t>‹#›</a:t>
            </a:fld>
            <a:endParaRPr lang="en-US" altLang="zh-CN" dirty="0"/>
          </a:p>
        </p:txBody>
      </p:sp>
      <p:pic>
        <p:nvPicPr>
          <p:cNvPr id="37895" name="Picture 7" descr="3-main_01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9" descr="C:\Documents and Settings\zwj\桌面\标志和精图企业＝组合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5715001"/>
            <a:ext cx="2844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>
                <a:ea typeface="+mn-ea"/>
              </a:defRPr>
            </a:lvl1pPr>
          </a:lstStyle>
          <a:p>
            <a:fld id="{60EB6451-DAA0-484E-881E-256147F22A93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</a:defRPr>
            </a:lvl1pPr>
          </a:lstStyle>
          <a:p>
            <a:endParaRPr lang="en-US" altLang="zh-CN" dirty="0"/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ea typeface="+mn-ea"/>
              </a:defRPr>
            </a:lvl1pPr>
          </a:lstStyle>
          <a:p>
            <a:fld id="{F90FBE3F-2A52-4D02-91FB-B3AAC768192A}" type="slidenum">
              <a:rPr lang="zh-CN" altLang="en-US"/>
              <a:pPr/>
              <a:t>‹#›</a:t>
            </a:fld>
            <a:endParaRPr lang="en-US" altLang="zh-CN" dirty="0"/>
          </a:p>
        </p:txBody>
      </p:sp>
      <p:pic>
        <p:nvPicPr>
          <p:cNvPr id="49159" name="Picture 7" descr="1_본문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0" name="Picture 8" descr="1_본문_bar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5" name="Picture 9" descr="C:\Documents and Settings\zwj\桌面\标志和精图企业＝组合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6169026"/>
            <a:ext cx="22352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>
                <a:ea typeface="+mn-ea"/>
              </a:defRPr>
            </a:lvl1pPr>
          </a:lstStyle>
          <a:p>
            <a:fld id="{154B6C4C-230D-494E-A363-E5E736F1E400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</a:defRPr>
            </a:lvl1pPr>
          </a:lstStyle>
          <a:p>
            <a:endParaRPr lang="en-US" altLang="zh-CN" dirty="0"/>
          </a:p>
        </p:txBody>
      </p:sp>
      <p:sp>
        <p:nvSpPr>
          <p:cNvPr id="809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ea typeface="+mn-ea"/>
              </a:defRPr>
            </a:lvl1pPr>
          </a:lstStyle>
          <a:p>
            <a:fld id="{35A2D84D-029B-4184-A37A-8D70DE8AA728}" type="slidenum">
              <a:rPr lang="zh-CN" altLang="en-US"/>
              <a:pPr/>
              <a:t>‹#›</a:t>
            </a:fld>
            <a:endParaRPr lang="en-US" altLang="zh-CN" dirty="0"/>
          </a:p>
        </p:txBody>
      </p:sp>
      <p:pic>
        <p:nvPicPr>
          <p:cNvPr id="80903" name="Picture 7" descr="1_본문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4" name="Picture 8" descr="1_본문_bar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6" name="Picture 10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0564"/>
            <a:ext cx="2235200" cy="108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46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>
                <a:ea typeface="+mn-ea"/>
              </a:defRPr>
            </a:lvl1pPr>
          </a:lstStyle>
          <a:p>
            <a:fld id="{25C85777-866A-44DE-8322-D712EEE0DBB0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1146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</a:defRPr>
            </a:lvl1pPr>
          </a:lstStyle>
          <a:p>
            <a:endParaRPr lang="en-US" altLang="zh-CN" dirty="0"/>
          </a:p>
        </p:txBody>
      </p:sp>
      <p:sp>
        <p:nvSpPr>
          <p:cNvPr id="1146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ea typeface="+mn-ea"/>
              </a:defRPr>
            </a:lvl1pPr>
          </a:lstStyle>
          <a:p>
            <a:fld id="{2B6F394F-9763-495F-B3F1-DFCB6985690C}" type="slidenum">
              <a:rPr lang="zh-CN" altLang="en-US"/>
              <a:pPr/>
              <a:t>‹#›</a:t>
            </a:fld>
            <a:endParaRPr lang="en-US" altLang="zh-CN" dirty="0"/>
          </a:p>
        </p:txBody>
      </p:sp>
      <p:pic>
        <p:nvPicPr>
          <p:cNvPr id="114698" name="Picture 10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699" name="Picture 9" descr="C:\Documents and Settings\zwj\桌面\标志和精图企业＝组合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6169026"/>
            <a:ext cx="22352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73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737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>
                <a:ea typeface="+mn-ea"/>
              </a:defRPr>
            </a:lvl1pPr>
          </a:lstStyle>
          <a:p>
            <a:fld id="{3239D10B-8E4C-454B-82B7-F42F5AEE1C47}" type="datetime1">
              <a:rPr lang="zh-CN" altLang="en-US"/>
              <a:pPr/>
              <a:t>2016/6/29</a:t>
            </a:fld>
            <a:endParaRPr lang="en-US" altLang="zh-CN" dirty="0"/>
          </a:p>
        </p:txBody>
      </p:sp>
      <p:sp>
        <p:nvSpPr>
          <p:cNvPr id="6737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a typeface="+mn-ea"/>
              </a:defRPr>
            </a:lvl1pPr>
          </a:lstStyle>
          <a:p>
            <a:endParaRPr lang="en-US" altLang="zh-CN" dirty="0"/>
          </a:p>
        </p:txBody>
      </p:sp>
      <p:sp>
        <p:nvSpPr>
          <p:cNvPr id="6737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ea typeface="+mn-ea"/>
              </a:defRPr>
            </a:lvl1pPr>
          </a:lstStyle>
          <a:p>
            <a:fld id="{942F1B12-1EA4-4098-B4B0-A9F375887EE1}" type="slidenum">
              <a:rPr lang="zh-CN" altLang="en-US"/>
              <a:pPr/>
              <a:t>‹#›</a:t>
            </a:fld>
            <a:endParaRPr lang="en-US" altLang="zh-CN" dirty="0"/>
          </a:p>
        </p:txBody>
      </p:sp>
      <p:pic>
        <p:nvPicPr>
          <p:cNvPr id="673799" name="Picture 7" descr="1_본문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3800" name="Picture 8" descr="1_본문_bar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3801" name="Picture 9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272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1C77F-7B99-4CEA-825B-4C76649B850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64C47-7C63-4BB9-85B2-57B5A49C841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414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3400" y="2405496"/>
            <a:ext cx="3200400" cy="2133600"/>
          </a:xfrm>
        </p:spPr>
        <p:txBody>
          <a:bodyPr/>
          <a:lstStyle/>
          <a:p>
            <a:pPr algn="l"/>
            <a:r>
              <a:rPr lang="zh-CN" altLang="en-US" sz="5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门户内网</a:t>
            </a:r>
            <a:endParaRPr lang="zh-CN" altLang="en-US" sz="5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29149" y="31029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18532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9982200" cy="792162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门户系统核心模块设计 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主页（ 代办代阅）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692" y="1752600"/>
            <a:ext cx="5952981" cy="4191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200" y="1752600"/>
            <a:ext cx="4495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dirty="0"/>
              <a:t>待办可以让用户（和个人相关的待办）及时接收以及处理与自己相关的某些事务，使办事效率上升，</a:t>
            </a:r>
          </a:p>
          <a:p>
            <a:pPr algn="l"/>
            <a:r>
              <a:rPr lang="zh-CN" altLang="zh-CN" dirty="0"/>
              <a:t>此次门户开发需要集成待办事项的应用系统 ，如下</a:t>
            </a:r>
          </a:p>
          <a:p>
            <a:pPr algn="l"/>
            <a:r>
              <a:rPr lang="zh-CN" altLang="zh-CN" dirty="0"/>
              <a:t>城市规划系统</a:t>
            </a:r>
            <a:r>
              <a:rPr lang="en-US" altLang="zh-CN" dirty="0"/>
              <a:t>,</a:t>
            </a:r>
            <a:endParaRPr lang="zh-CN" altLang="zh-CN" dirty="0"/>
          </a:p>
          <a:p>
            <a:pPr algn="l"/>
            <a:r>
              <a:rPr lang="zh-CN" altLang="zh-CN" dirty="0"/>
              <a:t>城市管网系统，</a:t>
            </a:r>
          </a:p>
          <a:p>
            <a:pPr algn="l"/>
            <a:r>
              <a:rPr lang="zh-CN" altLang="zh-CN" dirty="0"/>
              <a:t>项目管理系统，</a:t>
            </a:r>
          </a:p>
          <a:p>
            <a:pPr algn="l"/>
            <a:r>
              <a:rPr lang="zh-CN" altLang="zh-CN" dirty="0"/>
              <a:t>环保</a:t>
            </a:r>
            <a:r>
              <a:rPr lang="zh-CN" altLang="zh-CN" dirty="0" smtClean="0"/>
              <a:t>系统</a:t>
            </a:r>
            <a:endParaRPr lang="en-US" altLang="zh-CN" dirty="0" smtClean="0"/>
          </a:p>
          <a:p>
            <a:pPr algn="l"/>
            <a:endParaRPr lang="zh-CN" altLang="zh-CN" dirty="0"/>
          </a:p>
          <a:p>
            <a:pPr algn="l"/>
            <a:r>
              <a:rPr lang="zh-CN" altLang="zh-CN" dirty="0"/>
              <a:t>展示的待办事项字段，如下</a:t>
            </a:r>
          </a:p>
          <a:p>
            <a:pPr algn="l"/>
            <a:r>
              <a:rPr lang="zh-CN" altLang="zh-CN" dirty="0" smtClean="0"/>
              <a:t>来源</a:t>
            </a:r>
            <a:r>
              <a:rPr lang="zh-CN" altLang="zh-CN" dirty="0"/>
              <a:t>（系统名），标题，发起人，</a:t>
            </a:r>
            <a:r>
              <a:rPr lang="zh-CN" altLang="zh-CN" dirty="0" smtClean="0"/>
              <a:t>时间</a:t>
            </a:r>
            <a:endParaRPr lang="en-US" altLang="zh-CN" dirty="0" smtClean="0"/>
          </a:p>
          <a:p>
            <a:pPr algn="l"/>
            <a:endParaRPr lang="zh-CN" altLang="zh-CN" dirty="0"/>
          </a:p>
          <a:p>
            <a:pPr algn="l"/>
            <a:r>
              <a:rPr lang="zh-CN" altLang="zh-CN" dirty="0"/>
              <a:t>排列顺序的字段，如下</a:t>
            </a:r>
          </a:p>
          <a:p>
            <a:pPr algn="l"/>
            <a:r>
              <a:rPr lang="zh-CN" altLang="zh-CN" dirty="0" smtClean="0"/>
              <a:t>来源</a:t>
            </a:r>
            <a:r>
              <a:rPr lang="zh-CN" altLang="zh-CN" dirty="0"/>
              <a:t>（系统名），时间</a:t>
            </a:r>
          </a:p>
          <a:p>
            <a:pPr algn="l"/>
            <a:r>
              <a:rPr lang="en-US" altLang="zh-CN" dirty="0" smtClean="0"/>
              <a:t> </a:t>
            </a:r>
            <a:endParaRPr lang="zh-CN" altLang="zh-CN" dirty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327911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9220200" cy="792162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门户系统核心模块设计 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主页（通知公告）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371600"/>
            <a:ext cx="5943600" cy="4546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4800" y="1600200"/>
            <a:ext cx="510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dirty="0"/>
              <a:t>首页通知公告按时间顺序并分五大重要委办局显示，并提供点击显示详细本公告的详细信息，点击更多进入二级页面按优先按时间排序，同时提供按各委办局排序，可以及时让用户接收到最新与自己相关的通知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6813505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9144000" cy="792162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门户系统核心模块设计 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主页（新闻中心）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371600"/>
            <a:ext cx="5943600" cy="4457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2400" y="1524000"/>
            <a:ext cx="502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dirty="0"/>
              <a:t>按时间顺序推送开发区的最新新闻，点击显示最新新闻，并提供单击新闻标题查看新闻详细信息的功能，首条新闻为图文并茂的热点新闻，点击更多进入新闻列表的二级页面，二级页面下面新闻实行优先按时间顺序分组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790691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9525000" cy="792162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门户系统核心模块设计 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主页（专题板块）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371600"/>
            <a:ext cx="6629399" cy="4254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8600" y="1447800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dirty="0"/>
              <a:t>首页招商人风采按时间顺序显示，并提供点击显示详细本招商人的信息与事迹，点击更多进入二级页面按时间排序。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8494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9220200" cy="792162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门户系统核心模块设计 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主页（员工信息）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371600"/>
            <a:ext cx="6019800" cy="4152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8600" y="1447800"/>
            <a:ext cx="472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dirty="0"/>
              <a:t>按时间排序展现人员职位任免情况。并提供单击标题查看任免情况详细信息的</a:t>
            </a:r>
            <a:r>
              <a:rPr lang="zh-CN" altLang="zh-CN" dirty="0" smtClean="0"/>
              <a:t>功能</a:t>
            </a:r>
            <a:endParaRPr lang="en-US" altLang="zh-CN" dirty="0" smtClean="0"/>
          </a:p>
          <a:p>
            <a:pPr algn="l"/>
            <a:endParaRPr lang="zh-CN" altLang="zh-CN" dirty="0"/>
          </a:p>
          <a:p>
            <a:pPr algn="l"/>
            <a:r>
              <a:rPr lang="zh-CN" altLang="zh-CN" dirty="0"/>
              <a:t>按更新时间发布新员工入职情况，点击进去按月入职的员工信息，列表中每个员工展现姓名，性别，部门，入职时间以及自我介绍。</a:t>
            </a:r>
          </a:p>
          <a:p>
            <a:pPr algn="l"/>
            <a:r>
              <a:rPr lang="zh-CN" altLang="zh-CN" dirty="0"/>
              <a:t>点击更多按时间分组展现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53263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4600" y="152400"/>
            <a:ext cx="7848600" cy="792162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门户系统核心模块设计 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个人空间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440287"/>
            <a:ext cx="5982325" cy="440570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8600" y="1447800"/>
            <a:ext cx="45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000" dirty="0"/>
              <a:t>这页方便管委会员工内部沟通和协调，含有管委会的通信录，编辑和维护个人信息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7006462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10896600" cy="792162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门户系统核心模块设计 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个人空间（个人信息编辑）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371600"/>
            <a:ext cx="8128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051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10134600" cy="792162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门户系统核心模块设计 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个人空间（人员查询）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95400"/>
            <a:ext cx="8128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1970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43400" y="2405496"/>
            <a:ext cx="3200400" cy="2133600"/>
          </a:xfrm>
        </p:spPr>
        <p:txBody>
          <a:bodyPr/>
          <a:lstStyle/>
          <a:p>
            <a:pPr algn="l"/>
            <a:r>
              <a:rPr lang="zh-CN" altLang="en-US" sz="5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门户外网</a:t>
            </a:r>
            <a:endParaRPr lang="zh-CN" altLang="en-US" sz="5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29149" y="31029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61616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10134600" cy="792162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门户系统核心模块设计 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首页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371600"/>
            <a:ext cx="4953000" cy="490140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3400" y="1600200"/>
            <a:ext cx="5638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此页面主要功能与希望达到的目的</a:t>
            </a:r>
            <a:endParaRPr lang="en-US" altLang="zh-CN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/>
            <a:r>
              <a:rPr lang="zh-CN" altLang="zh-CN" dirty="0">
                <a:latin typeface="楷体_GB2312"/>
                <a:ea typeface="楷体" panose="02010609060101010101" pitchFamily="49" charset="-122"/>
              </a:rPr>
              <a:t>个人主页可分为四大区域，从上到下分别有：</a:t>
            </a:r>
          </a:p>
          <a:p>
            <a:pPr algn="l"/>
            <a:r>
              <a:rPr lang="en-US" altLang="zh-CN" dirty="0">
                <a:latin typeface="楷体_GB2312"/>
                <a:ea typeface="楷体" panose="02010609060101010101" pitchFamily="49" charset="-122"/>
              </a:rPr>
              <a:t> </a:t>
            </a:r>
            <a:endParaRPr lang="zh-CN" altLang="zh-CN" dirty="0">
              <a:latin typeface="楷体_GB2312"/>
              <a:ea typeface="楷体" panose="02010609060101010101" pitchFamily="49" charset="-122"/>
            </a:endParaRPr>
          </a:p>
          <a:p>
            <a:pPr algn="l"/>
            <a:r>
              <a:rPr lang="zh-CN" altLang="zh-CN" dirty="0">
                <a:latin typeface="楷体_GB2312"/>
                <a:ea typeface="楷体" panose="02010609060101010101" pitchFamily="49" charset="-122"/>
              </a:rPr>
              <a:t>标题</a:t>
            </a:r>
            <a:r>
              <a:rPr lang="en-US" altLang="zh-CN" dirty="0">
                <a:latin typeface="楷体_GB2312"/>
                <a:ea typeface="楷体" panose="02010609060101010101" pitchFamily="49" charset="-122"/>
              </a:rPr>
              <a:t>Logo</a:t>
            </a:r>
            <a:r>
              <a:rPr lang="zh-CN" altLang="zh-CN" dirty="0">
                <a:latin typeface="楷体_GB2312"/>
                <a:ea typeface="楷体" panose="02010609060101010101" pitchFamily="49" charset="-122"/>
              </a:rPr>
              <a:t>区：包括公司的</a:t>
            </a:r>
            <a:r>
              <a:rPr lang="en-US" altLang="zh-CN" dirty="0">
                <a:latin typeface="楷体_GB2312"/>
                <a:ea typeface="楷体" panose="02010609060101010101" pitchFamily="49" charset="-122"/>
              </a:rPr>
              <a:t>logo</a:t>
            </a:r>
            <a:r>
              <a:rPr lang="zh-CN" altLang="zh-CN" dirty="0">
                <a:latin typeface="楷体_GB2312"/>
                <a:ea typeface="楷体" panose="02010609060101010101" pitchFamily="49" charset="-122"/>
              </a:rPr>
              <a:t>以及标题图片还有“注销”的链接。</a:t>
            </a:r>
          </a:p>
          <a:p>
            <a:pPr algn="l"/>
            <a:r>
              <a:rPr lang="en-US" altLang="zh-CN" dirty="0">
                <a:latin typeface="楷体_GB2312"/>
                <a:ea typeface="楷体" panose="02010609060101010101" pitchFamily="49" charset="-122"/>
              </a:rPr>
              <a:t> </a:t>
            </a:r>
            <a:endParaRPr lang="zh-CN" altLang="zh-CN" dirty="0">
              <a:latin typeface="楷体_GB2312"/>
              <a:ea typeface="楷体" panose="02010609060101010101" pitchFamily="49" charset="-122"/>
            </a:endParaRPr>
          </a:p>
          <a:p>
            <a:pPr algn="l"/>
            <a:r>
              <a:rPr lang="zh-CN" altLang="zh-CN" dirty="0">
                <a:latin typeface="楷体_GB2312"/>
                <a:ea typeface="楷体" panose="02010609060101010101" pitchFamily="49" charset="-122"/>
              </a:rPr>
              <a:t>功能导航区</a:t>
            </a:r>
            <a:r>
              <a:rPr lang="zh-CN" altLang="zh-CN" dirty="0" smtClean="0">
                <a:latin typeface="楷体_GB2312"/>
                <a:ea typeface="楷体" panose="02010609060101010101" pitchFamily="49" charset="-122"/>
              </a:rPr>
              <a:t>：</a:t>
            </a:r>
            <a:r>
              <a:rPr lang="zh-CN" altLang="en-US" dirty="0" smtClean="0">
                <a:latin typeface="楷体_GB2312"/>
                <a:ea typeface="楷体" panose="02010609060101010101" pitchFamily="49" charset="-122"/>
              </a:rPr>
              <a:t>网站首页，信息公开，办事指引，招商引资</a:t>
            </a:r>
            <a:endParaRPr lang="en-US" altLang="zh-CN" dirty="0" smtClean="0">
              <a:latin typeface="楷体_GB2312"/>
              <a:ea typeface="楷体" panose="02010609060101010101" pitchFamily="49" charset="-122"/>
            </a:endParaRPr>
          </a:p>
          <a:p>
            <a:pPr algn="l"/>
            <a:r>
              <a:rPr lang="en-US" altLang="zh-CN" dirty="0">
                <a:latin typeface="楷体_GB2312"/>
                <a:ea typeface="楷体" panose="02010609060101010101" pitchFamily="49" charset="-122"/>
              </a:rPr>
              <a:t> </a:t>
            </a:r>
            <a:endParaRPr lang="zh-CN" altLang="zh-CN" dirty="0">
              <a:latin typeface="楷体_GB2312"/>
              <a:ea typeface="楷体" panose="02010609060101010101" pitchFamily="49" charset="-122"/>
            </a:endParaRPr>
          </a:p>
          <a:p>
            <a:pPr algn="l"/>
            <a:r>
              <a:rPr lang="zh-CN" altLang="zh-CN" dirty="0">
                <a:latin typeface="楷体_GB2312"/>
                <a:ea typeface="楷体" panose="02010609060101010101" pitchFamily="49" charset="-122"/>
              </a:rPr>
              <a:t>功能区：包括各个功能页面构成主要的页面功能区。</a:t>
            </a:r>
          </a:p>
          <a:p>
            <a:pPr algn="l"/>
            <a:endParaRPr lang="zh-CN" altLang="zh-CN" dirty="0">
              <a:latin typeface="楷体_GB2312"/>
              <a:ea typeface="楷体" panose="02010609060101010101" pitchFamily="49" charset="-122"/>
            </a:endParaRPr>
          </a:p>
          <a:p>
            <a:pPr algn="l"/>
            <a:r>
              <a:rPr lang="zh-CN" altLang="zh-CN" dirty="0">
                <a:latin typeface="楷体_GB2312"/>
                <a:ea typeface="楷体" panose="02010609060101010101" pitchFamily="49" charset="-122"/>
              </a:rPr>
              <a:t>版权区：显示版权信息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651444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9448800" cy="792162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门户系统核心模块设计 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登录界面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66800"/>
            <a:ext cx="11506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8018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10134600" cy="792162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门户系统核心模块设计 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首页（新闻中心）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102" y="1524000"/>
            <a:ext cx="6541698" cy="3962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3902" y="1750874"/>
            <a:ext cx="502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dirty="0"/>
              <a:t>按时间顺序推送开发区的最新新闻，点击显示最新新闻，并提供单击新闻标题查看新闻详细信息的功能，首条新闻为图文并茂的热点新闻，点击更多进入新闻列表的二级页面，二级页面下面新闻实行优先按时间顺序分组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642124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10134600" cy="792162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门户系统核心模块设计 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首页（公告栏）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447800"/>
            <a:ext cx="3733800" cy="423565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200" y="1828800"/>
            <a:ext cx="541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dirty="0" smtClean="0"/>
              <a:t>公告</a:t>
            </a:r>
            <a:r>
              <a:rPr lang="zh-CN" altLang="zh-CN" dirty="0"/>
              <a:t>按时间顺序并分五大重要委办局显示，并提供点击显示详细本公告的详细信息，点击更多进入二级页面按优先按时间</a:t>
            </a:r>
            <a:r>
              <a:rPr lang="zh-CN" altLang="zh-CN" dirty="0" smtClean="0"/>
              <a:t>排序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378276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10134600" cy="792162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门户系统核心模块设计 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首页（信息）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524000"/>
            <a:ext cx="7378700" cy="2235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3400" y="16002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推</a:t>
            </a:r>
            <a:r>
              <a:rPr lang="zh-CN" altLang="zh-CN" dirty="0"/>
              <a:t>送落实国家或地区制定颁布的最新政策法规，或者是重要的政策法规，点击展现详细对应的法规内容。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582465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10134600" cy="792162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门户系统核心模块设计 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首页（民生办事指引）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941" y="1600200"/>
            <a:ext cx="5791200" cy="2489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8200" y="1686327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提供交通，社保、医疗，教育、投资，消费，房产信息，这里按主题分组，点击主题，就会跳转到对应主题的信息列表，列表按时间顺序排序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460664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10134600" cy="792162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门户系统核心模块设计 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首页（投诉建议）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1676400"/>
            <a:ext cx="2565400" cy="304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9600" y="20574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提供居民对于具体功能、事件进行投诉或建议的入口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623923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7086600" cy="792162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门户系统核心模块设计 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主页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000" y="1142391"/>
            <a:ext cx="81435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此页面主要功能与希望达到的目的</a:t>
            </a:r>
            <a:endParaRPr lang="en-US" altLang="zh-CN" sz="2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/>
            <a:r>
              <a:rPr lang="zh-CN" altLang="zh-CN" dirty="0">
                <a:latin typeface="楷体_GB2312"/>
                <a:ea typeface="楷体" panose="02010609060101010101" pitchFamily="49" charset="-122"/>
              </a:rPr>
              <a:t>个人主页可分为四大区域，从上到下分别有：</a:t>
            </a:r>
          </a:p>
          <a:p>
            <a:pPr algn="l"/>
            <a:r>
              <a:rPr lang="en-US" altLang="zh-CN" dirty="0">
                <a:latin typeface="楷体_GB2312"/>
                <a:ea typeface="楷体" panose="02010609060101010101" pitchFamily="49" charset="-122"/>
              </a:rPr>
              <a:t> </a:t>
            </a:r>
            <a:endParaRPr lang="zh-CN" altLang="zh-CN" dirty="0">
              <a:latin typeface="楷体_GB2312"/>
              <a:ea typeface="楷体" panose="02010609060101010101" pitchFamily="49" charset="-122"/>
            </a:endParaRPr>
          </a:p>
          <a:p>
            <a:pPr algn="l"/>
            <a:r>
              <a:rPr lang="zh-CN" altLang="zh-CN" dirty="0">
                <a:latin typeface="楷体_GB2312"/>
                <a:ea typeface="楷体" panose="02010609060101010101" pitchFamily="49" charset="-122"/>
              </a:rPr>
              <a:t>标题</a:t>
            </a:r>
            <a:r>
              <a:rPr lang="en-US" altLang="zh-CN" dirty="0">
                <a:latin typeface="楷体_GB2312"/>
                <a:ea typeface="楷体" panose="02010609060101010101" pitchFamily="49" charset="-122"/>
              </a:rPr>
              <a:t>Logo</a:t>
            </a:r>
            <a:r>
              <a:rPr lang="zh-CN" altLang="zh-CN" dirty="0">
                <a:latin typeface="楷体_GB2312"/>
                <a:ea typeface="楷体" panose="02010609060101010101" pitchFamily="49" charset="-122"/>
              </a:rPr>
              <a:t>区</a:t>
            </a:r>
            <a:r>
              <a:rPr lang="zh-CN" altLang="zh-CN" dirty="0" smtClean="0">
                <a:latin typeface="楷体_GB2312"/>
                <a:ea typeface="楷体" panose="02010609060101010101" pitchFamily="49" charset="-122"/>
              </a:rPr>
              <a:t>：包括</a:t>
            </a:r>
            <a:r>
              <a:rPr lang="zh-CN" altLang="zh-CN" dirty="0">
                <a:latin typeface="楷体_GB2312"/>
                <a:ea typeface="楷体" panose="02010609060101010101" pitchFamily="49" charset="-122"/>
              </a:rPr>
              <a:t>公司的</a:t>
            </a:r>
            <a:r>
              <a:rPr lang="en-US" altLang="zh-CN" dirty="0">
                <a:latin typeface="楷体_GB2312"/>
                <a:ea typeface="楷体" panose="02010609060101010101" pitchFamily="49" charset="-122"/>
              </a:rPr>
              <a:t>logo</a:t>
            </a:r>
            <a:r>
              <a:rPr lang="zh-CN" altLang="zh-CN" dirty="0">
                <a:latin typeface="楷体_GB2312"/>
                <a:ea typeface="楷体" panose="02010609060101010101" pitchFamily="49" charset="-122"/>
              </a:rPr>
              <a:t>以及标题图片还有“注销”的链接。</a:t>
            </a:r>
          </a:p>
          <a:p>
            <a:pPr algn="l"/>
            <a:r>
              <a:rPr lang="en-US" altLang="zh-CN" dirty="0">
                <a:latin typeface="楷体_GB2312"/>
                <a:ea typeface="楷体" panose="02010609060101010101" pitchFamily="49" charset="-122"/>
              </a:rPr>
              <a:t> </a:t>
            </a:r>
            <a:endParaRPr lang="zh-CN" altLang="zh-CN" dirty="0">
              <a:latin typeface="楷体_GB2312"/>
              <a:ea typeface="楷体" panose="02010609060101010101" pitchFamily="49" charset="-122"/>
            </a:endParaRPr>
          </a:p>
          <a:p>
            <a:pPr algn="l"/>
            <a:r>
              <a:rPr lang="zh-CN" altLang="zh-CN" dirty="0">
                <a:latin typeface="楷体_GB2312"/>
                <a:ea typeface="楷体" panose="02010609060101010101" pitchFamily="49" charset="-122"/>
              </a:rPr>
              <a:t>功能</a:t>
            </a:r>
            <a:r>
              <a:rPr lang="zh-CN" altLang="zh-CN" dirty="0">
                <a:latin typeface="楷体_GB2312"/>
                <a:ea typeface="楷体" panose="02010609060101010101" pitchFamily="49" charset="-122"/>
              </a:rPr>
              <a:t>导航区：导航到门户系统的五大基本模块：首页，工作台</a:t>
            </a:r>
            <a:r>
              <a:rPr lang="zh-CN" altLang="zh-CN" dirty="0" smtClean="0">
                <a:latin typeface="楷体_GB2312"/>
                <a:ea typeface="楷体" panose="02010609060101010101" pitchFamily="49" charset="-122"/>
              </a:rPr>
              <a:t>，</a:t>
            </a:r>
            <a:endParaRPr lang="en-US" altLang="zh-CN" dirty="0" smtClean="0">
              <a:latin typeface="楷体_GB2312"/>
              <a:ea typeface="楷体" panose="02010609060101010101" pitchFamily="49" charset="-122"/>
            </a:endParaRPr>
          </a:p>
          <a:p>
            <a:pPr algn="l"/>
            <a:r>
              <a:rPr lang="en-US" altLang="zh-CN" dirty="0">
                <a:latin typeface="楷体_GB231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latin typeface="楷体_GB2312"/>
                <a:ea typeface="楷体" panose="02010609060101010101" pitchFamily="49" charset="-122"/>
              </a:rPr>
              <a:t>      </a:t>
            </a:r>
            <a:r>
              <a:rPr lang="zh-CN" altLang="zh-CN" dirty="0" smtClean="0">
                <a:latin typeface="楷体_GB2312"/>
                <a:ea typeface="楷体" panose="02010609060101010101" pitchFamily="49" charset="-122"/>
              </a:rPr>
              <a:t>领导</a:t>
            </a:r>
            <a:r>
              <a:rPr lang="zh-CN" altLang="zh-CN" dirty="0">
                <a:latin typeface="楷体_GB2312"/>
                <a:ea typeface="楷体" panose="02010609060101010101" pitchFamily="49" charset="-122"/>
              </a:rPr>
              <a:t>驾驶舱，集团</a:t>
            </a:r>
            <a:r>
              <a:rPr lang="en-US" altLang="zh-CN" dirty="0">
                <a:latin typeface="楷体_GB2312"/>
                <a:ea typeface="楷体" panose="02010609060101010101" pitchFamily="49" charset="-122"/>
              </a:rPr>
              <a:t>OA </a:t>
            </a:r>
            <a:r>
              <a:rPr lang="zh-CN" altLang="zh-CN" dirty="0">
                <a:latin typeface="楷体_GB2312"/>
                <a:ea typeface="楷体" panose="02010609060101010101" pitchFamily="49" charset="-122"/>
              </a:rPr>
              <a:t>，集团</a:t>
            </a:r>
            <a:r>
              <a:rPr lang="en-US" altLang="zh-CN" dirty="0">
                <a:latin typeface="楷体_GB2312"/>
                <a:ea typeface="楷体" panose="02010609060101010101" pitchFamily="49" charset="-122"/>
              </a:rPr>
              <a:t>HR </a:t>
            </a:r>
            <a:r>
              <a:rPr lang="zh-CN" altLang="zh-CN" dirty="0">
                <a:latin typeface="楷体_GB2312"/>
                <a:ea typeface="楷体" panose="02010609060101010101" pitchFamily="49" charset="-122"/>
              </a:rPr>
              <a:t>。</a:t>
            </a:r>
          </a:p>
          <a:p>
            <a:pPr algn="l"/>
            <a:r>
              <a:rPr lang="en-US" altLang="zh-CN" dirty="0">
                <a:latin typeface="楷体_GB2312"/>
                <a:ea typeface="楷体" panose="02010609060101010101" pitchFamily="49" charset="-122"/>
              </a:rPr>
              <a:t> </a:t>
            </a:r>
            <a:endParaRPr lang="zh-CN" altLang="zh-CN" dirty="0">
              <a:latin typeface="楷体_GB2312"/>
              <a:ea typeface="楷体" panose="02010609060101010101" pitchFamily="49" charset="-122"/>
            </a:endParaRPr>
          </a:p>
          <a:p>
            <a:pPr algn="l"/>
            <a:r>
              <a:rPr lang="zh-CN" altLang="zh-CN" dirty="0">
                <a:latin typeface="楷体_GB2312"/>
                <a:ea typeface="楷体" panose="02010609060101010101" pitchFamily="49" charset="-122"/>
              </a:rPr>
              <a:t>功能</a:t>
            </a:r>
            <a:r>
              <a:rPr lang="zh-CN" altLang="zh-CN" dirty="0">
                <a:latin typeface="楷体_GB2312"/>
                <a:ea typeface="楷体" panose="02010609060101010101" pitchFamily="49" charset="-122"/>
              </a:rPr>
              <a:t>区：包括各个功能页面构成主要的页面功能区。</a:t>
            </a:r>
          </a:p>
          <a:p>
            <a:pPr algn="l"/>
            <a:endParaRPr lang="zh-CN" altLang="zh-CN" dirty="0">
              <a:latin typeface="楷体_GB2312"/>
              <a:ea typeface="楷体" panose="02010609060101010101" pitchFamily="49" charset="-122"/>
            </a:endParaRPr>
          </a:p>
          <a:p>
            <a:pPr algn="l"/>
            <a:r>
              <a:rPr lang="zh-CN" altLang="zh-CN" dirty="0">
                <a:latin typeface="楷体_GB2312"/>
                <a:ea typeface="楷体" panose="02010609060101010101" pitchFamily="49" charset="-122"/>
              </a:rPr>
              <a:t>版权</a:t>
            </a:r>
            <a:r>
              <a:rPr lang="zh-CN" altLang="zh-CN" dirty="0">
                <a:latin typeface="楷体_GB2312"/>
                <a:ea typeface="楷体" panose="02010609060101010101" pitchFamily="49" charset="-122"/>
              </a:rPr>
              <a:t>区：显示版权</a:t>
            </a:r>
            <a:r>
              <a:rPr lang="zh-CN" altLang="zh-CN" dirty="0" smtClean="0">
                <a:latin typeface="楷体_GB2312"/>
                <a:ea typeface="楷体" panose="02010609060101010101" pitchFamily="49" charset="-122"/>
              </a:rPr>
              <a:t>信息</a:t>
            </a:r>
            <a:endParaRPr lang="zh-CN" altLang="zh-CN" dirty="0">
              <a:latin typeface="楷体_GB231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142391"/>
            <a:ext cx="4191000" cy="502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9926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9601200" cy="792162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门户系统核心模块设计 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主页（我的信息）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600200"/>
            <a:ext cx="4271762" cy="26239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3045" y="1905000"/>
            <a:ext cx="61722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个人信息描述框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zh-CN" dirty="0"/>
              <a:t>显示登录人的个人详细信息，鼠标上移非照片</a:t>
            </a:r>
            <a:r>
              <a:rPr lang="zh-CN" altLang="zh-CN" dirty="0" smtClean="0"/>
              <a:t>区域转换</a:t>
            </a:r>
            <a:r>
              <a:rPr lang="zh-CN" altLang="zh-CN" dirty="0"/>
              <a:t>个人详细</a:t>
            </a:r>
            <a:r>
              <a:rPr lang="zh-CN" altLang="zh-CN" dirty="0" smtClean="0"/>
              <a:t>信息</a:t>
            </a:r>
            <a:endParaRPr lang="en-US" altLang="zh-CN" dirty="0" smtClean="0"/>
          </a:p>
          <a:p>
            <a:pPr algn="l"/>
            <a:r>
              <a:rPr lang="zh-CN" altLang="zh-CN" dirty="0" smtClean="0"/>
              <a:t>个人信息包含如下</a:t>
            </a:r>
            <a:r>
              <a:rPr lang="zh-CN" altLang="zh-CN" dirty="0"/>
              <a:t>信息。</a:t>
            </a:r>
          </a:p>
          <a:p>
            <a:pPr algn="l"/>
            <a:r>
              <a:rPr lang="zh-CN" altLang="zh-CN" dirty="0"/>
              <a:t>照片、姓名、职务、电话（手机）、邮箱、（员工）编号、部门。</a:t>
            </a:r>
          </a:p>
          <a:p>
            <a:pPr algn="l"/>
            <a:r>
              <a:rPr lang="zh-CN" altLang="zh-CN" dirty="0"/>
              <a:t>点击编辑跳转到编辑个人信息</a:t>
            </a:r>
            <a:r>
              <a:rPr lang="zh-CN" altLang="zh-CN" dirty="0" smtClean="0"/>
              <a:t>页面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19522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9601200" cy="792162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门户系统核心模块设计 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主页（收藏夹）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524000"/>
            <a:ext cx="4406900" cy="37278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2000" y="1752600"/>
            <a:ext cx="487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 smtClean="0"/>
              <a:t>       </a:t>
            </a:r>
            <a:r>
              <a:rPr lang="zh-CN" altLang="zh-CN" dirty="0" smtClean="0"/>
              <a:t>个人</a:t>
            </a:r>
            <a:r>
              <a:rPr lang="zh-CN" altLang="zh-CN" dirty="0"/>
              <a:t>可以收藏提供最多</a:t>
            </a:r>
            <a:r>
              <a:rPr lang="en-US" altLang="zh-CN" dirty="0"/>
              <a:t>12</a:t>
            </a:r>
            <a:r>
              <a:rPr lang="zh-CN" altLang="zh-CN" dirty="0"/>
              <a:t>个自己常用的应系统的模块链接，按使用操作频度排序以便能快速定位到自己在应用系统的工作界面，并提供可配置（增删改）人性化管理，从而提高办事效率。</a:t>
            </a:r>
          </a:p>
          <a:p>
            <a:pPr algn="l"/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zh-CN" dirty="0" smtClean="0"/>
              <a:t>当</a:t>
            </a:r>
            <a:r>
              <a:rPr lang="zh-CN" altLang="zh-CN" dirty="0"/>
              <a:t>鼠标点击应用时，跳转到对应的应用模块连接；当鼠标上移左上角出现可选状态，选中某一应用后可对该应用进行修改与删除，修改以弹框弹出对应模块的信息，用户可对本模块进行修改保存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784977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9601200" cy="792162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门户系统核心模块设计 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主页（应用链接）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524000"/>
            <a:ext cx="3848100" cy="3898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200" y="18288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应用到各部门相关系统的入口，点击无需</a:t>
            </a:r>
            <a:r>
              <a:rPr lang="zh-CN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登录</a:t>
            </a:r>
            <a:r>
              <a:rPr lang="zh-CN" altLang="en-US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便可</a:t>
            </a:r>
            <a:r>
              <a:rPr lang="zh-CN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进入</a:t>
            </a:r>
            <a:r>
              <a:rPr lang="zh-CN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对应</a:t>
            </a:r>
            <a:r>
              <a:rPr lang="zh-CN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系统页面</a:t>
            </a:r>
            <a:endParaRPr lang="zh-CN" altLang="en-US" sz="20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907220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9601200" cy="792162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门户系统核心模块设计 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主页（常用工具）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1219200"/>
            <a:ext cx="3810000" cy="4699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3400" y="1600200"/>
            <a:ext cx="5029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000" dirty="0"/>
              <a:t>常用工具以使用频度排序展现，模块描述如下：</a:t>
            </a:r>
          </a:p>
          <a:p>
            <a:pPr algn="l"/>
            <a:r>
              <a:rPr lang="zh-CN" altLang="zh-CN" sz="2000" dirty="0"/>
              <a:t>航班查询：点击链接到中国航信首页</a:t>
            </a:r>
          </a:p>
          <a:p>
            <a:pPr algn="l"/>
            <a:r>
              <a:rPr lang="zh-CN" altLang="zh-CN" sz="2000" dirty="0"/>
              <a:t>天气查询：点击链接到中国天气网</a:t>
            </a:r>
          </a:p>
          <a:p>
            <a:pPr algn="l"/>
            <a:r>
              <a:rPr lang="zh-CN" altLang="zh-CN" sz="2000" dirty="0"/>
              <a:t>常用电话：点击进入二级页面按局办委分组展现对内办公电话，以便于更好开展工作（需要确定负责的委办局</a:t>
            </a:r>
            <a:r>
              <a:rPr lang="zh-CN" altLang="zh-CN" sz="2000" dirty="0" smtClean="0"/>
              <a:t>）</a:t>
            </a:r>
            <a:endParaRPr lang="en-US" altLang="zh-CN" sz="2000" dirty="0" smtClean="0"/>
          </a:p>
          <a:p>
            <a:pPr algn="l"/>
            <a:r>
              <a:rPr lang="zh-CN" altLang="en-US" sz="2000" dirty="0" smtClean="0"/>
              <a:t>等</a:t>
            </a:r>
            <a:r>
              <a:rPr lang="en-US" altLang="zh-CN" sz="2000" dirty="0" smtClean="0"/>
              <a:t>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49392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9601200" cy="792162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门户系统核心模块设计 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主页（图片集锦）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371600"/>
            <a:ext cx="3739285" cy="4800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1000" y="1524000"/>
            <a:ext cx="609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dirty="0" smtClean="0"/>
              <a:t>图片</a:t>
            </a:r>
            <a:r>
              <a:rPr lang="zh-CN" altLang="en-US" dirty="0"/>
              <a:t>集锦</a:t>
            </a:r>
            <a:r>
              <a:rPr lang="zh-CN" altLang="zh-CN" dirty="0" smtClean="0"/>
              <a:t>，是</a:t>
            </a:r>
            <a:r>
              <a:rPr lang="zh-CN" altLang="zh-CN" dirty="0"/>
              <a:t>以时间轴并且以主题为顺序排列并提供下载，图片的权限只为各委办局提供委办局内部使用的图片。共享图片所有门户认证都可以访问。</a:t>
            </a:r>
          </a:p>
          <a:p>
            <a:pPr algn="l"/>
            <a:r>
              <a:rPr lang="en-US" altLang="zh-CN" dirty="0"/>
              <a:t> </a:t>
            </a:r>
            <a:endParaRPr lang="zh-CN" altLang="zh-CN" dirty="0"/>
          </a:p>
          <a:p>
            <a:pPr algn="l"/>
            <a:r>
              <a:rPr lang="zh-CN" altLang="zh-CN" dirty="0"/>
              <a:t>展示</a:t>
            </a:r>
          </a:p>
          <a:p>
            <a:pPr algn="l"/>
            <a:r>
              <a:rPr lang="zh-CN" altLang="zh-CN" dirty="0" smtClean="0"/>
              <a:t>分组</a:t>
            </a:r>
            <a:r>
              <a:rPr lang="zh-CN" altLang="zh-CN" dirty="0"/>
              <a:t>：按组名</a:t>
            </a:r>
          </a:p>
          <a:p>
            <a:pPr algn="l"/>
            <a:r>
              <a:rPr lang="zh-CN" altLang="zh-CN" dirty="0" smtClean="0"/>
              <a:t>排序</a:t>
            </a:r>
            <a:r>
              <a:rPr lang="zh-CN" altLang="zh-CN" dirty="0"/>
              <a:t>：组内按时间，组按名称</a:t>
            </a:r>
          </a:p>
          <a:p>
            <a:pPr algn="l"/>
            <a:r>
              <a:rPr lang="zh-CN" altLang="zh-CN" dirty="0" smtClean="0"/>
              <a:t>展示</a:t>
            </a:r>
            <a:r>
              <a:rPr lang="zh-CN" altLang="zh-CN" dirty="0"/>
              <a:t>信息：勾选框，图片（缩略图），图片名称，时间，尺寸</a:t>
            </a:r>
          </a:p>
          <a:p>
            <a:pPr algn="l"/>
            <a:r>
              <a:rPr lang="zh-CN" altLang="zh-CN" dirty="0" smtClean="0"/>
              <a:t>展示</a:t>
            </a:r>
            <a:r>
              <a:rPr lang="zh-CN" altLang="zh-CN" dirty="0"/>
              <a:t>形式：一层 加组的缩略图</a:t>
            </a:r>
            <a:r>
              <a:rPr lang="en-US" altLang="zh-CN" dirty="0"/>
              <a:t>+</a:t>
            </a:r>
            <a:r>
              <a:rPr lang="zh-CN" altLang="zh-CN" dirty="0"/>
              <a:t>组名</a:t>
            </a:r>
          </a:p>
          <a:p>
            <a:pPr algn="l"/>
            <a:r>
              <a:rPr lang="zh-CN" altLang="zh-CN" dirty="0"/>
              <a:t>下载（多选</a:t>
            </a:r>
            <a:r>
              <a:rPr lang="zh-CN" altLang="zh-CN" dirty="0" smtClean="0"/>
              <a:t>）</a:t>
            </a:r>
            <a:r>
              <a:rPr lang="en-US" altLang="zh-CN" dirty="0"/>
              <a:t> </a:t>
            </a:r>
            <a:endParaRPr lang="zh-CN" altLang="zh-CN" dirty="0"/>
          </a:p>
          <a:p>
            <a:pPr algn="l"/>
            <a:r>
              <a:rPr lang="zh-CN" altLang="zh-CN" dirty="0"/>
              <a:t>维护：上传，下载，增删改，能输入相应图片名称属性信息（和华三沟通）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781492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9601200" cy="792162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门户系统核心模块设计 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主页（友情链接）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447800"/>
            <a:ext cx="4406900" cy="400233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200" y="1600200"/>
            <a:ext cx="495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zh-CN" sz="2000" dirty="0"/>
              <a:t>首页模块以发布时间顺序排列，以后台发布，点击对应友情链接新开页面打开对应链接网址，点击更多进入二级页面，二级页面按相关类别分组展现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6893244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自定义设计方案">
  <a:themeElements>
    <a:clrScheme name="6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自定义设计方案">
  <a:themeElements>
    <a:clrScheme name="2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自定义设计方案">
  <a:themeElements>
    <a:clrScheme name="3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自定义设计方案">
  <a:themeElements>
    <a:clrScheme name="5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自定义设计方案">
  <a:themeElements>
    <a:clrScheme name="7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7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34852</TotalTime>
  <Words>1101</Words>
  <Application>Microsoft Office PowerPoint</Application>
  <PresentationFormat>宽屏</PresentationFormat>
  <Paragraphs>98</Paragraphs>
  <Slides>24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华文宋体</vt:lpstr>
      <vt:lpstr>华文中宋</vt:lpstr>
      <vt:lpstr>楷体</vt:lpstr>
      <vt:lpstr>楷体_GB2312</vt:lpstr>
      <vt:lpstr>宋体</vt:lpstr>
      <vt:lpstr>微软雅黑</vt:lpstr>
      <vt:lpstr>Arial</vt:lpstr>
      <vt:lpstr>Calibri</vt:lpstr>
      <vt:lpstr>自定义设计方案</vt:lpstr>
      <vt:lpstr>6_自定义设计方案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7_自定义设计方案</vt:lpstr>
      <vt:lpstr>8_自定义设计方案</vt:lpstr>
      <vt:lpstr>门户内网</vt:lpstr>
      <vt:lpstr>门户系统核心模块设计 – 登录界面</vt:lpstr>
      <vt:lpstr>门户系统核心模块设计 – 主页</vt:lpstr>
      <vt:lpstr>门户系统核心模块设计 – 主页（我的信息）</vt:lpstr>
      <vt:lpstr>门户系统核心模块设计 – 主页（收藏夹）</vt:lpstr>
      <vt:lpstr>门户系统核心模块设计 – 主页（应用链接）</vt:lpstr>
      <vt:lpstr>门户系统核心模块设计 – 主页（常用工具）</vt:lpstr>
      <vt:lpstr>门户系统核心模块设计 – 主页（图片集锦）</vt:lpstr>
      <vt:lpstr>门户系统核心模块设计 – 主页（友情链接）</vt:lpstr>
      <vt:lpstr>门户系统核心模块设计 –主页（ 代办代阅）</vt:lpstr>
      <vt:lpstr>门户系统核心模块设计 – 主页（通知公告）</vt:lpstr>
      <vt:lpstr>门户系统核心模块设计 – 主页（新闻中心）</vt:lpstr>
      <vt:lpstr>门户系统核心模块设计 – 主页（专题板块）</vt:lpstr>
      <vt:lpstr>门户系统核心模块设计 – 主页（员工信息）</vt:lpstr>
      <vt:lpstr>门户系统核心模块设计 – 个人空间</vt:lpstr>
      <vt:lpstr>门户系统核心模块设计 – 个人空间（个人信息编辑）</vt:lpstr>
      <vt:lpstr>门户系统核心模块设计 – 个人空间（人员查询）</vt:lpstr>
      <vt:lpstr>门户外网</vt:lpstr>
      <vt:lpstr>门户系统核心模块设计 – 首页</vt:lpstr>
      <vt:lpstr>门户系统核心模块设计 – 首页（新闻中心）</vt:lpstr>
      <vt:lpstr>门户系统核心模块设计 – 首页（公告栏）</vt:lpstr>
      <vt:lpstr>门户系统核心模块设计 – 首页（信息）</vt:lpstr>
      <vt:lpstr>门户系统核心模块设计 – 首页（民生办事指引）</vt:lpstr>
      <vt:lpstr>门户系统核心模块设计 – 首页（投诉建议）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csm</cp:lastModifiedBy>
  <cp:revision>2715</cp:revision>
  <cp:lastPrinted>1601-01-01T00:00:00Z</cp:lastPrinted>
  <dcterms:created xsi:type="dcterms:W3CDTF">1601-01-01T00:00:00Z</dcterms:created>
  <dcterms:modified xsi:type="dcterms:W3CDTF">2016-06-29T13:37:40Z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